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326" r:id="rId6"/>
    <p:sldId id="328" r:id="rId7"/>
    <p:sldId id="339" r:id="rId8"/>
    <p:sldId id="338" r:id="rId9"/>
    <p:sldId id="329" r:id="rId10"/>
    <p:sldId id="340" r:id="rId11"/>
    <p:sldId id="342" r:id="rId12"/>
    <p:sldId id="343" r:id="rId13"/>
    <p:sldId id="330" r:id="rId14"/>
    <p:sldId id="331" r:id="rId15"/>
    <p:sldId id="332" r:id="rId16"/>
    <p:sldId id="333" r:id="rId17"/>
    <p:sldId id="337" r:id="rId18"/>
    <p:sldId id="336" r:id="rId19"/>
    <p:sldId id="335" r:id="rId2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27" autoAdjust="0"/>
    <p:restoredTop sz="95161" autoAdjust="0"/>
  </p:normalViewPr>
  <p:slideViewPr>
    <p:cSldViewPr snapToGrid="0" showGuides="1">
      <p:cViewPr varScale="1">
        <p:scale>
          <a:sx n="96" d="100"/>
          <a:sy n="96" d="100"/>
        </p:scale>
        <p:origin x="192" y="9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9/23/21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9/23/21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180A032-C5A9-6D4A-A2C0-8AD0578C06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30FC887-5725-D34E-8D22-4625DD1F7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6F52A48-9598-CF4C-AC4B-A6501DBE13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1F711A0-85F9-1047-BC97-1B1ADA54C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A364CA74-629D-D94C-8D08-EA3990D5B8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9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Channel Access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2266123"/>
            <a:ext cx="7285162" cy="2775434"/>
          </a:xfrm>
        </p:spPr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Jan. 2022</a:t>
            </a:r>
          </a:p>
          <a:p>
            <a:endParaRPr lang="en-US" dirty="0"/>
          </a:p>
          <a:p>
            <a:r>
              <a:rPr lang="en-US" dirty="0"/>
              <a:t>Material copied from IOC Application Developers Guide by Marty </a:t>
            </a:r>
            <a:r>
              <a:rPr lang="en-US" dirty="0" err="1"/>
              <a:t>Kraimer</a:t>
            </a:r>
            <a:r>
              <a:rPr lang="en-US" dirty="0"/>
              <a:t>, Janet Anderson, Andrew Johnson (APS) and others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2E0C890-FFCB-6A4B-B61E-158F4DBE4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Equivalent Explicit Default Configuration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B930EE6-C8DB-9442-A87F-6218751A2D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765176"/>
            <a:ext cx="8496300" cy="554285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Create file </a:t>
            </a:r>
            <a:r>
              <a:rPr lang="en-US" altLang="ja-JP" sz="2000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simple.acf</a:t>
            </a:r>
            <a:r>
              <a:rPr lang="en-US" altLang="ja-JP" sz="20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</a:rPr>
              <a:t>with the following content: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br>
              <a:rPr lang="en-US" altLang="ja-JP" sz="2000" dirty="0">
                <a:ea typeface="ＭＳ Ｐゴシック" panose="020B0600070205080204" pitchFamily="34" charset="-128"/>
              </a:rPr>
            </a:br>
            <a:r>
              <a:rPr lang="en-US" altLang="ja-JP" sz="1600" dirty="0">
                <a:latin typeface="Courier" pitchFamily="2" charset="0"/>
                <a:ea typeface="ＭＳ Ｐゴシック" panose="020B0600070205080204" pitchFamily="34" charset="-128"/>
              </a:rPr>
              <a:t>ASG(</a:t>
            </a:r>
            <a:r>
              <a:rPr lang="en-US" altLang="ja-JP" sz="1600" dirty="0">
                <a:solidFill>
                  <a:srgbClr val="3366FF"/>
                </a:solidFill>
                <a:latin typeface="Courier" pitchFamily="2" charset="0"/>
                <a:ea typeface="ＭＳ Ｐゴシック" panose="020B0600070205080204" pitchFamily="34" charset="-128"/>
              </a:rPr>
              <a:t>DEFAULT</a:t>
            </a:r>
            <a:r>
              <a:rPr lang="en-US" altLang="ja-JP" sz="1600" dirty="0">
                <a:latin typeface="Courier" pitchFamily="2" charset="0"/>
                <a:ea typeface="ＭＳ Ｐゴシック" panose="020B0600070205080204" pitchFamily="34" charset="-128"/>
              </a:rPr>
              <a:t>)</a:t>
            </a:r>
            <a:br>
              <a:rPr lang="en-US" altLang="ja-JP" sz="16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ja-JP" sz="16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  <a:br>
              <a:rPr lang="en-US" altLang="ja-JP" sz="16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ja-JP" sz="1600" dirty="0">
                <a:latin typeface="Courier" pitchFamily="2" charset="0"/>
                <a:ea typeface="ＭＳ Ｐゴシック" panose="020B0600070205080204" pitchFamily="34" charset="-128"/>
              </a:rPr>
              <a:t>        </a:t>
            </a:r>
            <a:r>
              <a:rPr lang="en-US" altLang="ja-JP" sz="1600" dirty="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</a:rPr>
              <a:t>RULE(1, READ)</a:t>
            </a:r>
            <a:br>
              <a:rPr lang="en-US" altLang="ja-JP" sz="1600" dirty="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ja-JP" sz="1600" dirty="0">
                <a:latin typeface="Courier" pitchFamily="2" charset="0"/>
                <a:ea typeface="ＭＳ Ｐゴシック" panose="020B0600070205080204" pitchFamily="34" charset="-128"/>
              </a:rPr>
              <a:t>        </a:t>
            </a:r>
            <a:r>
              <a:rPr lang="en-US" altLang="ja-JP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RULE(1, WRITE)</a:t>
            </a:r>
            <a:br>
              <a:rPr lang="en-US" altLang="ja-JP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ja-JP" sz="16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Add the following line to your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st.cmd</a:t>
            </a:r>
            <a:r>
              <a:rPr lang="en-US" altLang="en-US" sz="2400" dirty="0">
                <a:ea typeface="ＭＳ Ｐゴシック" panose="020B0600070205080204" pitchFamily="34" charset="-128"/>
              </a:rPr>
              <a:t>: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000" dirty="0" err="1">
                <a:latin typeface="Courier" pitchFamily="2" charset="0"/>
                <a:ea typeface="ＭＳ Ｐゴシック" panose="020B0600070205080204" pitchFamily="34" charset="-128"/>
              </a:rPr>
              <a:t>asSetFilename</a:t>
            </a:r>
            <a:r>
              <a:rPr lang="en-US" altLang="en-US" sz="2000" dirty="0">
                <a:latin typeface="Courier" pitchFamily="2" charset="0"/>
                <a:ea typeface="ＭＳ Ｐゴシック" panose="020B0600070205080204" pitchFamily="34" charset="-128"/>
              </a:rPr>
              <a:t>("</a:t>
            </a:r>
            <a:r>
              <a:rPr lang="en-US" altLang="en-US" sz="2000" dirty="0" err="1">
                <a:latin typeface="Courier" pitchFamily="2" charset="0"/>
                <a:ea typeface="ＭＳ Ｐゴシック" panose="020B0600070205080204" pitchFamily="34" charset="-128"/>
              </a:rPr>
              <a:t>path_to_the_file</a:t>
            </a:r>
            <a:r>
              <a:rPr lang="en-US" altLang="en-US" sz="2000" dirty="0">
                <a:latin typeface="Courier" pitchFamily="2" charset="0"/>
                <a:ea typeface="ＭＳ Ｐゴシック" panose="020B0600070205080204" pitchFamily="34" charset="-128"/>
              </a:rPr>
              <a:t>/</a:t>
            </a:r>
            <a:r>
              <a:rPr lang="en-US" altLang="en-US" sz="2000" dirty="0" err="1">
                <a:latin typeface="Courier" pitchFamily="2" charset="0"/>
                <a:ea typeface="ＭＳ Ｐゴシック" panose="020B0600070205080204" pitchFamily="34" charset="-128"/>
              </a:rPr>
              <a:t>simple.acf</a:t>
            </a:r>
            <a:r>
              <a:rPr lang="en-US" altLang="en-US" sz="2000" dirty="0">
                <a:latin typeface="Courier" pitchFamily="2" charset="0"/>
                <a:ea typeface="ＭＳ Ｐゴシック" panose="020B0600070205080204" pitchFamily="34" charset="-128"/>
              </a:rPr>
              <a:t>")</a:t>
            </a:r>
            <a:br>
              <a:rPr lang="en-US" altLang="en-US" sz="20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2000" dirty="0" err="1">
                <a:latin typeface="Courier" pitchFamily="2" charset="0"/>
                <a:ea typeface="ＭＳ Ｐゴシック" panose="020B0600070205080204" pitchFamily="34" charset="-128"/>
              </a:rPr>
              <a:t>asSetSubstitutions</a:t>
            </a:r>
            <a:r>
              <a:rPr lang="en-US" altLang="en-US" sz="2000" dirty="0">
                <a:latin typeface="Courier" pitchFamily="2" charset="0"/>
                <a:ea typeface="ＭＳ Ｐゴシック" panose="020B0600070205080204" pitchFamily="34" charset="-128"/>
              </a:rPr>
              <a:t>("P=</a:t>
            </a:r>
            <a:r>
              <a:rPr lang="en-US" altLang="en-US" sz="2000" dirty="0" err="1">
                <a:latin typeface="Courier" pitchFamily="2" charset="0"/>
                <a:ea typeface="ＭＳ Ｐゴシック" panose="020B0600070205080204" pitchFamily="34" charset="-128"/>
              </a:rPr>
              <a:t>prefix,N</a:t>
            </a:r>
            <a:r>
              <a:rPr lang="en-US" altLang="en-US" sz="2000" dirty="0">
                <a:latin typeface="Courier" pitchFamily="2" charset="0"/>
                <a:ea typeface="ＭＳ Ｐゴシック" panose="020B0600070205080204" pitchFamily="34" charset="-128"/>
              </a:rPr>
              <a:t>=14")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Result: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1800" dirty="0">
                <a:ea typeface="ＭＳ Ｐゴシック" panose="020B0600070205080204" pitchFamily="34" charset="-128"/>
              </a:rPr>
              <a:t>Since, by default, records belong to the ASG named</a:t>
            </a:r>
            <a:r>
              <a:rPr lang="en-US" altLang="en-US" sz="1800" i="1" dirty="0">
                <a:solidFill>
                  <a:srgbClr val="3366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DEFAULT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1800" dirty="0">
                <a:ea typeface="ＭＳ Ｐゴシック" panose="020B0600070205080204" pitchFamily="34" charset="-128"/>
              </a:rPr>
              <a:t>full </a:t>
            </a:r>
            <a:r>
              <a:rPr lang="en-US" altLang="en-US" sz="1800" i="1" dirty="0">
                <a:solidFill>
                  <a:srgbClr val="008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read</a:t>
            </a:r>
            <a:r>
              <a:rPr lang="en-US" altLang="en-US" sz="18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US" altLang="en-US" sz="1800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write</a:t>
            </a:r>
            <a:r>
              <a:rPr lang="en-US" altLang="en-US" sz="1800" dirty="0">
                <a:ea typeface="ＭＳ Ｐゴシック" panose="020B0600070205080204" pitchFamily="34" charset="-128"/>
              </a:rPr>
              <a:t> to all records is allowed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1800" dirty="0">
                <a:ea typeface="ＭＳ Ｐゴシック" panose="020B0600070205080204" pitchFamily="34" charset="-128"/>
              </a:rPr>
              <a:t>Functionally equivalent to doing nothing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1800" dirty="0">
                <a:ea typeface="ＭＳ Ｐゴシック" panose="020B0600070205080204" pitchFamily="34" charset="-128"/>
              </a:rPr>
              <a:t>But now, the </a:t>
            </a:r>
            <a:r>
              <a:rPr lang="en-US" altLang="en-US" sz="1800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asprules</a:t>
            </a:r>
            <a:r>
              <a:rPr lang="en-US" altLang="en-US" sz="18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800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asdbdump</a:t>
            </a:r>
            <a:r>
              <a:rPr lang="en-US" altLang="en-US" sz="1800" dirty="0">
                <a:ea typeface="ＭＳ Ｐゴシック" panose="020B0600070205080204" pitchFamily="34" charset="-128"/>
              </a:rPr>
              <a:t> commands show something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Caveat: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If the AS config file does not exist or contains a syntax error,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i="1" u="sng" dirty="0">
                <a:ea typeface="ＭＳ Ｐゴシック" panose="020B0600070205080204" pitchFamily="34" charset="-128"/>
              </a:rPr>
              <a:t>all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 access is </a:t>
            </a:r>
            <a:r>
              <a:rPr lang="en-US" altLang="en-US" sz="1800" i="1" u="sng" dirty="0">
                <a:ea typeface="ＭＳ Ｐゴシック" panose="020B0600070205080204" pitchFamily="34" charset="-128"/>
              </a:rPr>
              <a:t>prohibited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!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Use the </a:t>
            </a:r>
            <a:r>
              <a:rPr lang="en-US" altLang="en-US" sz="1800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ascheck</a:t>
            </a:r>
            <a:r>
              <a:rPr lang="en-US" altLang="en-US" sz="1800" dirty="0">
                <a:ea typeface="ＭＳ Ｐゴシック" panose="020B0600070205080204" pitchFamily="34" charset="-128"/>
              </a:rPr>
              <a:t> utility on the host before loading a file into the IOC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40B73B63-D3B9-854E-B85C-B10D17DBE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Read-Only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3167DB6C-163E-8E4F-88C5-50B9736150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1011238"/>
            <a:ext cx="8229600" cy="52498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Group that allows read, but no write: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1600">
                <a:latin typeface="Courier" pitchFamily="2" charset="0"/>
                <a:ea typeface="ＭＳ Ｐゴシック" panose="020B0600070205080204" pitchFamily="34" charset="-128"/>
              </a:rPr>
              <a:t>ASG(</a:t>
            </a:r>
            <a:r>
              <a:rPr lang="en-US" altLang="en-US" sz="1600">
                <a:solidFill>
                  <a:srgbClr val="3366FF"/>
                </a:solidFill>
                <a:latin typeface="Courier" pitchFamily="2" charset="0"/>
                <a:ea typeface="ＭＳ Ｐゴシック" panose="020B0600070205080204" pitchFamily="34" charset="-128"/>
              </a:rPr>
              <a:t>READONLY</a:t>
            </a:r>
            <a:r>
              <a:rPr lang="en-US" altLang="en-US" sz="1600">
                <a:latin typeface="Courier" pitchFamily="2" charset="0"/>
                <a:ea typeface="ＭＳ Ｐゴシック" panose="020B0600070205080204" pitchFamily="34" charset="-128"/>
              </a:rPr>
              <a:t>)</a:t>
            </a:r>
            <a:br>
              <a:rPr lang="en-US" altLang="en-US" sz="160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>
                <a:latin typeface="Courier" pitchFamily="2" charset="0"/>
                <a:ea typeface="ＭＳ Ｐゴシック" panose="020B0600070205080204" pitchFamily="34" charset="-128"/>
              </a:rPr>
              <a:t>{</a:t>
            </a:r>
            <a:br>
              <a:rPr lang="en-US" altLang="en-US" sz="160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>
                <a:latin typeface="Courier" pitchFamily="2" charset="0"/>
                <a:ea typeface="ＭＳ Ｐゴシック" panose="020B0600070205080204" pitchFamily="34" charset="-128"/>
              </a:rPr>
              <a:t>  RULE(1, READ)</a:t>
            </a:r>
            <a:br>
              <a:rPr lang="en-US" altLang="en-US" sz="160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>
                <a:latin typeface="Courier" pitchFamily="2" charset="0"/>
                <a:ea typeface="ＭＳ Ｐゴシック" panose="020B0600070205080204" pitchFamily="34" charset="-128"/>
              </a:rPr>
              <a:t>  # Nothing in here about WRITE…</a:t>
            </a:r>
            <a:br>
              <a:rPr lang="en-US" altLang="en-US" sz="160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To have any effect, set the ASG field of at least one record to </a:t>
            </a:r>
            <a:r>
              <a:rPr lang="en-US" altLang="en-US" sz="2600" i="1">
                <a:solidFill>
                  <a:srgbClr val="3366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READONLY</a:t>
            </a:r>
            <a:endParaRPr lang="en-US" altLang="en-US" sz="2600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You can change ASG fields at runtime</a:t>
            </a:r>
          </a:p>
          <a:p>
            <a:pPr lvl="1">
              <a:lnSpc>
                <a:spcPct val="8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… via Channel Access, unless AS prohibits it…</a:t>
            </a:r>
          </a:p>
          <a:p>
            <a:pPr>
              <a:lnSpc>
                <a:spcPct val="80000"/>
              </a:lnSpc>
            </a:pPr>
            <a:r>
              <a:rPr lang="en-US" altLang="en-US" sz="2600" i="1">
                <a:latin typeface="Arial Narrow" panose="020B0604020202020204" pitchFamily="34" charset="0"/>
                <a:ea typeface="ＭＳ Ｐゴシック" panose="020B0600070205080204" pitchFamily="34" charset="-128"/>
              </a:rPr>
              <a:t>caput</a:t>
            </a:r>
            <a:r>
              <a:rPr lang="en-US" altLang="en-US" sz="2600">
                <a:ea typeface="ＭＳ Ｐゴシック" panose="020B0600070205080204" pitchFamily="34" charset="-128"/>
              </a:rPr>
              <a:t> will show that the old and new values stay the same</a:t>
            </a:r>
          </a:p>
          <a:p>
            <a:pPr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Display tools (</a:t>
            </a:r>
            <a:r>
              <a:rPr lang="en-US" altLang="en-US" sz="2600" i="1">
                <a:latin typeface="Arial Narrow" panose="020B0604020202020204" pitchFamily="34" charset="0"/>
                <a:ea typeface="ＭＳ Ｐゴシック" panose="020B0600070205080204" pitchFamily="34" charset="-128"/>
              </a:rPr>
              <a:t>edm, CSS BOY</a:t>
            </a:r>
            <a:r>
              <a:rPr lang="en-US" altLang="en-US" sz="2600">
                <a:ea typeface="ＭＳ Ｐゴシック" panose="020B0600070205080204" pitchFamily="34" charset="-128"/>
              </a:rPr>
              <a:t>, ..) will indicate read-only access via cursor or disabled widgets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452FD84-DB88-0E48-8607-EDC17864C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Limit Write to Users and Hosts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27B04540-BBCE-934C-8D86-5B9C79D69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842963"/>
            <a:ext cx="8229600" cy="568801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Limit write access to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members of a user access group </a:t>
            </a:r>
            <a:r>
              <a:rPr lang="en-US" altLang="en-US" sz="1600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UAG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while on a computer in the host access group </a:t>
            </a:r>
            <a:r>
              <a:rPr lang="en-US" altLang="en-US" sz="1600" dirty="0">
                <a:solidFill>
                  <a:srgbClr val="008000"/>
                </a:solidFill>
                <a:ea typeface="ＭＳ Ｐゴシック" panose="020B0600070205080204" pitchFamily="34" charset="-128"/>
              </a:rPr>
              <a:t>HAG</a:t>
            </a:r>
            <a:br>
              <a:rPr lang="en-US" altLang="en-US" sz="1600" dirty="0">
                <a:ea typeface="ＭＳ Ｐゴシック" panose="020B0600070205080204" pitchFamily="34" charset="-128"/>
              </a:rPr>
            </a:br>
            <a:br>
              <a:rPr lang="en-US" altLang="en-US" sz="1600" dirty="0"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UAG(</a:t>
            </a:r>
            <a:r>
              <a:rPr lang="en-US" altLang="en-US" sz="1400" dirty="0" err="1">
                <a:solidFill>
                  <a:srgbClr val="3366FF"/>
                </a:solidFill>
                <a:latin typeface="Courier" pitchFamily="2" charset="0"/>
                <a:ea typeface="ＭＳ Ｐゴシック" panose="020B0600070205080204" pitchFamily="34" charset="-128"/>
              </a:rPr>
              <a:t>x_users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) { training }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HAG(</a:t>
            </a:r>
            <a:r>
              <a:rPr lang="en-US" altLang="en-US" sz="1400" dirty="0" err="1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</a:rPr>
              <a:t>x_hosts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) { training-VirtualBox }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ASG(X_TEAM)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RULE(1, READ)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RULE(1, WRITE)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{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   UAG(</a:t>
            </a:r>
            <a:r>
              <a:rPr lang="en-US" altLang="en-US" sz="1400" dirty="0" err="1">
                <a:solidFill>
                  <a:srgbClr val="3366FF"/>
                </a:solidFill>
                <a:latin typeface="Courier" pitchFamily="2" charset="0"/>
                <a:ea typeface="ＭＳ Ｐゴシック" panose="020B0600070205080204" pitchFamily="34" charset="-128"/>
              </a:rPr>
              <a:t>x_users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   HAG(</a:t>
            </a:r>
            <a:r>
              <a:rPr lang="en-US" altLang="en-US" sz="1400" dirty="0" err="1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</a:rPr>
              <a:t>x_hosts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}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Caveats: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The CA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client library</a:t>
            </a:r>
            <a:r>
              <a:rPr lang="en-US" altLang="en-US" sz="1800" dirty="0">
                <a:ea typeface="ＭＳ Ｐゴシック" panose="020B0600070205080204" pitchFamily="34" charset="-128"/>
              </a:rPr>
              <a:t> sends the user and host names to the server. Especially the host name can be tricky: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It's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not</a:t>
            </a:r>
            <a:r>
              <a:rPr lang="en-US" altLang="en-US" sz="1800" dirty="0">
                <a:ea typeface="ＭＳ Ｐゴシック" panose="020B0600070205080204" pitchFamily="34" charset="-128"/>
              </a:rPr>
              <a:t> the client's IP address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It's the result of the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hostname</a:t>
            </a:r>
            <a:r>
              <a:rPr lang="en-US" altLang="en-US" sz="1800" dirty="0">
                <a:ea typeface="ＭＳ Ｐゴシック" panose="020B0600070205080204" pitchFamily="34" charset="-128"/>
              </a:rPr>
              <a:t> command, which might be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myhost</a:t>
            </a:r>
            <a:r>
              <a:rPr lang="en-US" altLang="en-US" sz="1800" dirty="0">
                <a:ea typeface="ＭＳ Ｐゴシック" panose="020B0600070205080204" pitchFamily="34" charset="-128"/>
              </a:rPr>
              <a:t> or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some.site.myhost</a:t>
            </a:r>
            <a:r>
              <a:rPr lang="en-US" altLang="en-US" sz="1800" dirty="0">
                <a:ea typeface="ＭＳ Ｐゴシック" panose="020B0600070205080204" pitchFamily="34" charset="-128"/>
              </a:rPr>
              <a:t>, might differ from DNS name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The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casr</a:t>
            </a:r>
            <a:r>
              <a:rPr lang="en-US" altLang="en-US" sz="1800" dirty="0">
                <a:ea typeface="ＭＳ Ｐゴシック" panose="020B0600070205080204" pitchFamily="34" charset="-128"/>
              </a:rPr>
              <a:t> command on the IOC can sometimes help to show who and from where is connecting via CA, and the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asdbdump</a:t>
            </a:r>
            <a:r>
              <a:rPr lang="en-US" altLang="en-US" sz="1800" dirty="0">
                <a:ea typeface="ＭＳ Ｐゴシック" panose="020B0600070205080204" pitchFamily="34" charset="-128"/>
              </a:rPr>
              <a:t> command shows who they pretend to be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2A29F90-9562-1A4B-B8B9-4A4AF6B44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Limit Access by System State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1018773C-FB98-474B-91E1-F22B432ABE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3926" y="1292018"/>
            <a:ext cx="10425841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Limit write access to times where some set of variables meets some criteria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ASG(MODE)</a:t>
            </a:r>
            <a:b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  <a:b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  INPA(</a:t>
            </a:r>
            <a:r>
              <a:rPr lang="en-US" altLang="en-US" sz="1800" dirty="0" err="1">
                <a:latin typeface="Courier" pitchFamily="2" charset="0"/>
                <a:ea typeface="ＭＳ Ｐゴシック" panose="020B0600070205080204" pitchFamily="34" charset="-128"/>
              </a:rPr>
              <a:t>accelerator_mode</a:t>
            </a: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)  # </a:t>
            </a:r>
            <a:r>
              <a:rPr lang="en-US" altLang="en-US" sz="1800" dirty="0" err="1">
                <a:latin typeface="Courier" pitchFamily="2" charset="0"/>
                <a:ea typeface="ＭＳ Ｐゴシック" panose="020B0600070205080204" pitchFamily="34" charset="-128"/>
              </a:rPr>
              <a:t>accelerator_mode</a:t>
            </a: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 is normal </a:t>
            </a:r>
            <a:r>
              <a:rPr lang="en-US" altLang="en-US" sz="1800" dirty="0" err="1">
                <a:latin typeface="Courier" pitchFamily="2" charset="0"/>
                <a:ea typeface="ＭＳ Ｐゴシック" panose="020B0600070205080204" pitchFamily="34" charset="-128"/>
              </a:rPr>
              <a:t>pv</a:t>
            </a:r>
            <a:b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  RULE(1, READ)</a:t>
            </a:r>
            <a:b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  RULE(1, WRITE)</a:t>
            </a:r>
            <a:b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  {</a:t>
            </a:r>
            <a:b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 	  CALC(A &lt; 5)</a:t>
            </a:r>
            <a:b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  }</a:t>
            </a:r>
            <a:b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This is based on the same code as the </a:t>
            </a:r>
            <a:r>
              <a:rPr lang="en-US" altLang="en-US" sz="24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CALC</a:t>
            </a:r>
            <a:r>
              <a:rPr lang="en-US" altLang="en-US" sz="2400" dirty="0">
                <a:ea typeface="ＭＳ Ｐゴシック" panose="020B0600070205080204" pitchFamily="34" charset="-128"/>
              </a:rPr>
              <a:t> record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PVs may be assigned to inputs </a:t>
            </a:r>
            <a:r>
              <a:rPr lang="en-US" altLang="en-US" sz="20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A</a:t>
            </a:r>
            <a:r>
              <a:rPr lang="en-US" altLang="en-US" sz="2000" dirty="0">
                <a:ea typeface="ＭＳ Ｐゴシック" panose="020B0600070205080204" pitchFamily="34" charset="-128"/>
              </a:rPr>
              <a:t> through </a:t>
            </a:r>
            <a:r>
              <a:rPr lang="en-US" altLang="en-US" sz="20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L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The computation should result in 0 or 1, the latter allowing access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B68857D-6B3F-C144-87A4-675489E22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SNS Beamline Example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C4300BE3-4BD8-E846-AD73-3BB74BECC6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1079500"/>
            <a:ext cx="8229600" cy="50673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DEFAULT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Anybody can read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Special list of experts can always write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Normal users cannot write in certain modes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ALWAYS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Anybody can always read and write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Use for “STOP”, “ABORT” type PVs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EXPERT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Anybody can read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Only special list of experts can write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DDD34C2-47F4-C942-8124-402B8B448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Additional Security Measures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EC1A7C14-EF9C-BC44-813B-77830AB648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03401" y="1036639"/>
            <a:ext cx="8177213" cy="484028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Place IOCs in private network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 ‘telnet’ to their console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 Channel Access from malicious clients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Outside access (</a:t>
            </a:r>
            <a:r>
              <a:rPr lang="en-US" altLang="en-US" dirty="0" err="1">
                <a:ea typeface="ＭＳ Ｐゴシック" panose="020B0600070205080204" pitchFamily="34" charset="-128"/>
              </a:rPr>
              <a:t>ssh</a:t>
            </a:r>
            <a:r>
              <a:rPr lang="en-US" altLang="en-US" dirty="0">
                <a:ea typeface="ＭＳ Ｐゴシック" panose="020B0600070205080204" pitchFamily="34" charset="-128"/>
              </a:rPr>
              <a:t>, VNC, …) controlled the usual way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Add Channel Access Gateway to other networks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Gateway also has access security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Make it read-only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13F41BE1-1863-A04D-94E7-EBBE9BBAED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5BD1A368-FA32-1D45-8C84-F35AFD3797F7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5EA6412-7E14-174E-9D1A-A396E9BC0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8063" y="588963"/>
            <a:ext cx="3973512" cy="142192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And that's all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I have to say about that!</a:t>
            </a:r>
          </a:p>
        </p:txBody>
      </p:sp>
      <p:pic>
        <p:nvPicPr>
          <p:cNvPr id="18436" name="Picture 4" descr="screenshot">
            <a:extLst>
              <a:ext uri="{FF2B5EF4-FFF2-40B4-BE49-F238E27FC236}">
                <a16:creationId xmlns:a16="http://schemas.microsoft.com/office/drawing/2014/main" id="{FBF0CC86-F16B-8E4B-B20A-F6601700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350838"/>
            <a:ext cx="3709988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E032253E-5754-A94F-ACE4-4F54B1962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“Security”?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25377EDA-CF4B-9D4E-B423-3C2D4DA7FF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906464"/>
            <a:ext cx="4686300" cy="4981575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Not like this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Fend off malicious hackers, evildoers, long-haired troublemakers</a:t>
            </a:r>
          </a:p>
          <a:p>
            <a:pPr marL="0" indent="0">
              <a:buNone/>
            </a:pP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More like this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Prevent casual users from making mistakes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Help operators follow procedures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3085E8B-CFA7-1E43-90AF-6E9ED448B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6" y="368301"/>
            <a:ext cx="33750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A0AC25-B5C8-1741-88C0-3A234E19ACD2}"/>
              </a:ext>
            </a:extLst>
          </p:cNvPr>
          <p:cNvSpPr txBox="1"/>
          <p:nvPr/>
        </p:nvSpPr>
        <p:spPr>
          <a:xfrm>
            <a:off x="3351214" y="6297613"/>
            <a:ext cx="4670425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http://asset3.cbsistatic.com/cnwk.1d/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/ne/p/2008/FortKnox_550x338.jpg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fi-FI" sz="110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http://i01.i.aliimg.com/img/pb/216/247/491/491247216_377.jpg</a:t>
            </a:r>
            <a:endParaRPr lang="en-US" sz="1100" dirty="0">
              <a:solidFill>
                <a:schemeClr val="bg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D2635079-C913-A14C-807A-9B59A8CA4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6" r="5057" b="6281"/>
          <a:stretch>
            <a:fillRect/>
          </a:stretch>
        </p:blipFill>
        <p:spPr bwMode="auto">
          <a:xfrm>
            <a:off x="6461126" y="3397250"/>
            <a:ext cx="335597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3BE00F8-7253-0A4D-AB28-6C8F7A246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161926"/>
            <a:ext cx="8775700" cy="535531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Function and Scope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B70B500E-5C3F-1F45-A01B-8746E649AC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712788"/>
            <a:ext cx="8897938" cy="56626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Control reading and/or </a:t>
            </a:r>
            <a:r>
              <a:rPr lang="en-US" altLang="en-US" sz="2000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writing</a:t>
            </a:r>
            <a:r>
              <a:rPr lang="en-US" altLang="en-US" sz="2000" dirty="0">
                <a:ea typeface="ＭＳ Ｐゴシック" panose="020B0600070205080204" pitchFamily="34" charset="-128"/>
              </a:rPr>
              <a:t> of EPICS records via Channel Access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Almost never used to limit reading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Criteria:</a:t>
            </a:r>
          </a:p>
          <a:p>
            <a:pPr marL="0" indent="0"/>
            <a:r>
              <a:rPr lang="en-US" altLang="en-US" sz="2000" dirty="0">
                <a:ea typeface="ＭＳ Ｐゴシック" panose="020B0600070205080204" pitchFamily="34" charset="-128"/>
              </a:rPr>
              <a:t>Who, which user?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Control system engineer may always access everything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Beam Line Staff may always access most things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Beam Line Users cannot write certain things</a:t>
            </a:r>
          </a:p>
          <a:p>
            <a:pPr marL="0" indent="0"/>
            <a:r>
              <a:rPr lang="en-US" altLang="en-US" sz="2000" dirty="0">
                <a:ea typeface="ＭＳ Ｐゴシック" panose="020B0600070205080204" pitchFamily="34" charset="-128"/>
              </a:rPr>
              <a:t>From where, which machine?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Full access from Beam Line Control Room OPIs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No write access from anywhere else</a:t>
            </a:r>
          </a:p>
          <a:p>
            <a:pPr marL="0" indent="0"/>
            <a:r>
              <a:rPr lang="en-US" altLang="en-US" sz="2000" dirty="0">
                <a:ea typeface="ＭＳ Ｐゴシック" panose="020B0600070205080204" pitchFamily="34" charset="-128"/>
              </a:rPr>
              <a:t>When, in which system state?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Read-only while experiment is running, while automation is enabled, …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Writable when experiment idle, manual control enabled, 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091C000-F468-DC43-ABFA-A10DE086A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Limitations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691DD8B8-67BE-1C41-BD94-DC554E2E7E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5382" y="1222513"/>
            <a:ext cx="8897938" cy="49147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… Via Channel Access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Nothing is encrypted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IOC console (</a:t>
            </a:r>
            <a:r>
              <a:rPr lang="en-US" altLang="en-US" b="0" i="1" dirty="0" err="1">
                <a:ea typeface="ＭＳ Ｐゴシック" panose="020B0600070205080204" pitchFamily="34" charset="-128"/>
              </a:rPr>
              <a:t>dbpf</a:t>
            </a:r>
            <a:r>
              <a:rPr lang="en-US" altLang="en-US" dirty="0">
                <a:ea typeface="ＭＳ Ｐゴシック" panose="020B0600070205080204" pitchFamily="34" charset="-128"/>
              </a:rPr>
              <a:t>, …) not affected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Who</a:t>
            </a:r>
            <a:r>
              <a:rPr lang="en-US" altLang="en-US" sz="2400" dirty="0">
                <a:ea typeface="ＭＳ Ｐゴシック" panose="020B0600070205080204" pitchFamily="34" charset="-128"/>
              </a:rPr>
              <a:t>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$USER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From Where?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Host name, easy to fake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43BDB09-E7B1-0642-B2EE-F10A70FF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Specification Summary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972A12F-8515-F84F-A3FD-582B722BC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960439"/>
            <a:ext cx="9626324" cy="4465637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A record belongs to one access security group (ASG)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CA Security config file defines ASG: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Multiple rules </a:t>
            </a:r>
            <a:r>
              <a:rPr lang="en-US" altLang="en-US" b="0" dirty="0">
                <a:ea typeface="ＭＳ Ｐゴシック" panose="020B0600070205080204" pitchFamily="34" charset="-128"/>
              </a:rPr>
              <a:t>(read or write)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Groups of users </a:t>
            </a:r>
            <a:r>
              <a:rPr lang="en-US" altLang="en-US" b="0" dirty="0">
                <a:ea typeface="ＭＳ Ｐゴシック" panose="020B0600070205080204" pitchFamily="34" charset="-128"/>
              </a:rPr>
              <a:t>(which user)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Groups of hostnames </a:t>
            </a:r>
            <a:r>
              <a:rPr lang="en-US" altLang="en-US" b="0" dirty="0">
                <a:ea typeface="ＭＳ Ｐゴシック" panose="020B0600070205080204" pitchFamily="34" charset="-128"/>
              </a:rPr>
              <a:t>(which machine)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Optionally qualified by the value of PVs </a:t>
            </a:r>
            <a:r>
              <a:rPr lang="en-US" altLang="en-US" b="0" dirty="0">
                <a:ea typeface="ＭＳ Ｐゴシック" panose="020B0600070205080204" pitchFamily="34" charset="-128"/>
              </a:rPr>
              <a:t>(which state)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Rules give statements like:</a:t>
            </a:r>
          </a:p>
          <a:p>
            <a:pPr lvl="3"/>
            <a:r>
              <a:rPr lang="en-US" altLang="en-US" b="0" dirty="0">
                <a:ea typeface="ＭＳ Ｐゴシック" panose="020B0600070205080204" pitchFamily="34" charset="-128"/>
              </a:rPr>
              <a:t>Operators may write any property of PVs in this group from any OPI in the control room in any system state</a:t>
            </a:r>
          </a:p>
          <a:p>
            <a:pPr lvl="3"/>
            <a:r>
              <a:rPr lang="en-US" altLang="en-US" b="0" dirty="0">
                <a:ea typeface="ＭＳ Ｐゴシック" panose="020B0600070205080204" pitchFamily="34" charset="-128"/>
              </a:rPr>
              <a:t>Maintenance personnel may write values of PVs in this group from any maintenance OPI when the system state is </a:t>
            </a:r>
            <a:r>
              <a:rPr lang="en-US" altLang="en-US" b="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maintenance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3385598B-0035-0844-95EB-C40922521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EPICS DB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D59625E-85D5-DD4B-969B-D2CE84399B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1036638"/>
            <a:ext cx="8229600" cy="4851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Record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Assigned to access security group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field(ASG, "LIMITED")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Default ASG is </a:t>
            </a:r>
            <a:r>
              <a:rPr lang="en-US" altLang="en-US" b="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DEFAULT</a:t>
            </a:r>
          </a:p>
          <a:p>
            <a:pPr marL="403225" lvl="1" indent="0">
              <a:buNone/>
            </a:pPr>
            <a:endParaRPr lang="en-US" altLang="en-US" b="0" i="1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Fields have </a:t>
            </a:r>
            <a:r>
              <a:rPr lang="en-US" altLang="en-US" b="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Access Security Level </a:t>
            </a:r>
            <a:r>
              <a:rPr lang="en-US" altLang="en-US" dirty="0">
                <a:ea typeface="ＭＳ Ｐゴシック" panose="020B0600070205080204" pitchFamily="34" charset="-128"/>
              </a:rPr>
              <a:t>property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Most in ASL1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Some are ASL0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Nobody can remember. See *.</a:t>
            </a:r>
            <a:r>
              <a:rPr lang="en-US" altLang="en-US" dirty="0" err="1">
                <a:ea typeface="ＭＳ Ｐゴシック" panose="020B0600070205080204" pitchFamily="34" charset="-128"/>
              </a:rPr>
              <a:t>dbd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1608E6F-FA0D-6C40-97C5-C719B7A0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Access Security File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B714F9C-D4A6-F74A-8A19-65397B64C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050" y="849313"/>
            <a:ext cx="8229600" cy="53213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UAG(&lt;name&gt;) { &lt;user&gt; [, &lt;user&gt; ...]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...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 HAG(&lt;name&gt;) { &lt;host&gt; [, &lt;host&gt; ...]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...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ASG(&lt;name&gt;) {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	[INP&lt;index&gt;(&lt;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pvname</a:t>
            </a:r>
            <a:r>
              <a:rPr lang="en-US" altLang="en-US" sz="1800" dirty="0">
                <a:ea typeface="ＭＳ Ｐゴシック" panose="020B0600070205080204" pitchFamily="34" charset="-128"/>
              </a:rPr>
              <a:t>&gt;) ...]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	RULE</a:t>
            </a:r>
            <a:r>
              <a:rPr lang="en-US" altLang="en-US" sz="1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(&lt;level&gt;,NONE |READ|WRITE [,NOTRAPWRITE | TRAPWRITE] ) </a:t>
            </a:r>
            <a:r>
              <a:rPr lang="en-US" altLang="en-US" sz="1800" dirty="0">
                <a:ea typeface="ＭＳ Ｐゴシック" panose="020B0600070205080204" pitchFamily="34" charset="-128"/>
              </a:rPr>
              <a:t>{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		[UAG(&lt;name&gt; [,&lt;name&gt; ...])]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		[HAG(&lt;name&gt; [,&lt;name&gt; ...])]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		CALC(&lt;calculation&gt;)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	}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	...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}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2DF3BEF8-B192-AF46-AA6B-73EF22286D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960D093B-1AD8-FB4D-B733-6D196DC2AD55}" type="slidenum">
              <a:rPr lang="en-US" altLang="en-US" sz="500" b="0">
                <a:solidFill>
                  <a:srgbClr val="01673E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500" b="0">
              <a:solidFill>
                <a:srgbClr val="01673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2DE2826-9E5A-0E45-8967-D6056603B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RULE(&lt;level&gt;, &lt;what&gt;,[&lt;trap option&gt;])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2166A5F-8009-D242-B5C6-F9A66E2EE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5451" y="784226"/>
            <a:ext cx="8594725" cy="54022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&lt;level&gt; is 0 or 1.</a:t>
            </a:r>
          </a:p>
          <a:p>
            <a:pPr lvl="1">
              <a:lnSpc>
                <a:spcPct val="10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The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dbd</a:t>
            </a:r>
            <a:r>
              <a:rPr lang="en-US" altLang="en-US" sz="1600" dirty="0">
                <a:ea typeface="ＭＳ Ｐゴシック" panose="020B0600070205080204" pitchFamily="34" charset="-128"/>
              </a:rPr>
              <a:t> file assigns each field an access security level. Level 1 fields are typically related to record behavior and configuration. Level 0 fields are related to value.</a:t>
            </a:r>
          </a:p>
          <a:p>
            <a:pPr lvl="2">
              <a:lnSpc>
                <a:spcPct val="10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Example: For the AI record, VAL is level 0, all the rest are level 1</a:t>
            </a:r>
          </a:p>
          <a:p>
            <a:pPr lvl="1">
              <a:lnSpc>
                <a:spcPct val="10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Rules for level 1 also grant access to level 0</a:t>
            </a:r>
          </a:p>
          <a:p>
            <a:pPr lvl="1">
              <a:lnSpc>
                <a:spcPct val="10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Example: Everybody can write VAL (level 0), but restrict other fields:</a:t>
            </a:r>
            <a:br>
              <a:rPr lang="en-US" altLang="en-US" sz="1600" dirty="0">
                <a:ea typeface="ＭＳ Ｐゴシック" panose="020B0600070205080204" pitchFamily="34" charset="-128"/>
              </a:rPr>
            </a:br>
            <a:br>
              <a:rPr lang="en-US" altLang="en-US" sz="1600" dirty="0"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ASG(WRITE_SOME)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  RULE(1, READ)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  RULE(0, WRITE)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  RULE(1, WRITE)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  {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     UAG(</a:t>
            </a:r>
            <a:r>
              <a:rPr lang="en-US" altLang="en-US" sz="1400" dirty="0" err="1">
                <a:latin typeface="Courier" pitchFamily="2" charset="0"/>
                <a:ea typeface="ＭＳ Ｐゴシック" panose="020B0600070205080204" pitchFamily="34" charset="-128"/>
              </a:rPr>
              <a:t>x_users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     HAG(</a:t>
            </a:r>
            <a:r>
              <a:rPr lang="en-US" altLang="en-US" sz="1400" dirty="0" err="1">
                <a:latin typeface="Courier" pitchFamily="2" charset="0"/>
                <a:ea typeface="ＭＳ Ｐゴシック" panose="020B0600070205080204" pitchFamily="34" charset="-128"/>
              </a:rPr>
              <a:t>x_hosts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  }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&lt;what&gt; is NONE, READ, or WRITE</a:t>
            </a:r>
          </a:p>
          <a:p>
            <a:pPr lvl="1">
              <a:lnSpc>
                <a:spcPct val="10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Plus an optional </a:t>
            </a:r>
            <a:r>
              <a:rPr lang="en-US" altLang="en-US" sz="14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TRAPWRITE</a:t>
            </a:r>
            <a:r>
              <a:rPr lang="en-US" altLang="en-US" sz="1400" dirty="0">
                <a:ea typeface="ＭＳ Ｐゴシック" panose="020B0600070205080204" pitchFamily="34" charset="-128"/>
              </a:rPr>
              <a:t>, which will cause invocation of a </a:t>
            </a:r>
            <a:r>
              <a:rPr lang="en-US" altLang="en-US" sz="14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trap write listener</a:t>
            </a:r>
            <a:r>
              <a:rPr lang="en-US" altLang="en-US" sz="1400" dirty="0">
                <a:ea typeface="ＭＳ Ｐゴシック" panose="020B0600070205080204" pitchFamily="34" charset="-128"/>
              </a:rPr>
              <a:t>, i.e. custom C code that may be added to the IOC. This can be used to log write access by user and host, it doesn't otherwise affect access security. </a:t>
            </a:r>
          </a:p>
        </p:txBody>
      </p:sp>
    </p:spTree>
  </p:cSld>
  <p:clrMapOvr>
    <a:masterClrMapping/>
  </p:clrMapOvr>
  <p:transition spd="slow" advTm="44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6B7FB77-5933-C749-AE4A-8771BB25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Default Implicit Behavior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8E0754C4-E818-9942-B34B-404C4B4B5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If no access security file is loaded, all users from anywhere may read and write all fields of all records anytime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previously mentioned </a:t>
            </a:r>
            <a:r>
              <a:rPr lang="en-US" altLang="en-US" b="0" i="1">
                <a:latin typeface="Arial Narrow" panose="020B0604020202020204" pitchFamily="34" charset="0"/>
                <a:ea typeface="ＭＳ Ｐゴシック" panose="020B0600070205080204" pitchFamily="34" charset="-128"/>
              </a:rPr>
              <a:t>DEFAULT</a:t>
            </a:r>
            <a:r>
              <a:rPr lang="en-US" altLang="en-US">
                <a:ea typeface="ＭＳ Ｐゴシック" panose="020B0600070205080204" pitchFamily="34" charset="-128"/>
              </a:rPr>
              <a:t> ASG has no effect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1364</Words>
  <Application>Microsoft Macintosh PowerPoint</Application>
  <PresentationFormat>Widescreen</PresentationFormat>
  <Paragraphs>127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Arial Narrow</vt:lpstr>
      <vt:lpstr>Century Gothic</vt:lpstr>
      <vt:lpstr>Courier</vt:lpstr>
      <vt:lpstr>Courier New</vt:lpstr>
      <vt:lpstr>Times New Roman</vt:lpstr>
      <vt:lpstr>Wingdings</vt:lpstr>
      <vt:lpstr>ORNL</vt:lpstr>
      <vt:lpstr>Channel Access Security</vt:lpstr>
      <vt:lpstr>“Security”?</vt:lpstr>
      <vt:lpstr>Function and Scope</vt:lpstr>
      <vt:lpstr>Limitations</vt:lpstr>
      <vt:lpstr>Specification Summary</vt:lpstr>
      <vt:lpstr>EPICS DB</vt:lpstr>
      <vt:lpstr>Access Security File</vt:lpstr>
      <vt:lpstr>RULE(&lt;level&gt;, &lt;what&gt;,[&lt;trap option&gt;])</vt:lpstr>
      <vt:lpstr>Default Implicit Behavior</vt:lpstr>
      <vt:lpstr>Equivalent Explicit Default Configuration</vt:lpstr>
      <vt:lpstr>Read-Only</vt:lpstr>
      <vt:lpstr>Limit Write to Users and Hosts</vt:lpstr>
      <vt:lpstr>Limit Access by System State</vt:lpstr>
      <vt:lpstr>SNS Beamline Example</vt:lpstr>
      <vt:lpstr>Additional Security Measures</vt:lpstr>
      <vt:lpstr>And that's all I have to say about that!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2021-09-23T15:48:46Z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